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1" r:id="rId10"/>
    <p:sldId id="264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016" y="-7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4A015-B2C9-4606-AE15-65CD7DC1D249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2ECDB-1EA1-4635-BB1C-6B38664C3B2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ECDB-1EA1-4635-BB1C-6B38664C3B27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ECDB-1EA1-4635-BB1C-6B38664C3B27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11A48-F28B-4F1F-9B62-FECD231E3580}" type="datetimeFigureOut">
              <a:rPr lang="ru-RU" smtClean="0"/>
              <a:t>01.11.2018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C6512-F29F-4339-9052-D53CD5A1702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DOM/ru/DOM/element.nodeName" TargetMode="External"/><Relationship Id="rId2" Type="http://schemas.openxmlformats.org/officeDocument/2006/relationships/hyperlink" Target="https://developer.mozilla.org/ru/docs/Web/API/El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earn.javascript.ru/dom-no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javascript.ru/dom-nod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ru/docs/Web/API/Element/setAttribute" TargetMode="External"/><Relationship Id="rId13" Type="http://schemas.openxmlformats.org/officeDocument/2006/relationships/hyperlink" Target="https://developer.mozilla.org/en-US/docs/DOM/window.dump" TargetMode="External"/><Relationship Id="rId3" Type="http://schemas.openxmlformats.org/officeDocument/2006/relationships/hyperlink" Target="https://developer.mozilla.org/ru/docs/Web/API/Document/getElementsByTagName" TargetMode="External"/><Relationship Id="rId7" Type="http://schemas.openxmlformats.org/officeDocument/2006/relationships/hyperlink" Target="https://developer.mozilla.org/ru/docs/Web/API/HTMLElement/style" TargetMode="External"/><Relationship Id="rId12" Type="http://schemas.openxmlformats.org/officeDocument/2006/relationships/hyperlink" Target="https://developer.mozilla.org/en-US/docs/DOM/window.onload" TargetMode="External"/><Relationship Id="rId2" Type="http://schemas.openxmlformats.org/officeDocument/2006/relationships/hyperlink" Target="https://developer.mozilla.org/ru/docs/Web/API/Document/getElementBy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ru/docs/Web/API/Element/innerHTML" TargetMode="External"/><Relationship Id="rId11" Type="http://schemas.openxmlformats.org/officeDocument/2006/relationships/hyperlink" Target="https://developer.mozilla.org/en-US/docs/DOM/window.content" TargetMode="External"/><Relationship Id="rId5" Type="http://schemas.openxmlformats.org/officeDocument/2006/relationships/hyperlink" Target="https://developer.mozilla.org/ru/docs/Web/API/Node/appendChild" TargetMode="External"/><Relationship Id="rId10" Type="http://schemas.openxmlformats.org/officeDocument/2006/relationships/hyperlink" Target="https://developer.mozilla.org/ru/docs/Web/API/EventTarget/addEventListener" TargetMode="External"/><Relationship Id="rId4" Type="http://schemas.openxmlformats.org/officeDocument/2006/relationships/hyperlink" Target="https://developer.mozilla.org/ru/docs/DOM/document.createElement" TargetMode="External"/><Relationship Id="rId9" Type="http://schemas.openxmlformats.org/officeDocument/2006/relationships/hyperlink" Target="https://developer.mozilla.org/ru/docs/Web/API/Element/getAttribute" TargetMode="External"/><Relationship Id="rId14" Type="http://schemas.openxmlformats.org/officeDocument/2006/relationships/hyperlink" Target="https://developer.mozilla.org/ru/docs/Web/API/Window/scroll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DOM/element.id" TargetMode="External"/><Relationship Id="rId2" Type="http://schemas.openxmlformats.org/officeDocument/2006/relationships/hyperlink" Target="https://developer.mozilla.org/ru/docs/Web/API/Document/getElementBy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266" name="AutoShape 2" descr="https://proglib.io/wp-content/uploads/2017/02/javscript.png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68" name="Picture 4" descr="https://proglib.io/wp-content/uploads/2017/02/javscrip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0"/>
            <a:ext cx="9143999" cy="51425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Document.getElementsByTagName</a:t>
            </a:r>
            <a:r>
              <a:rPr lang="en-US" b="1" dirty="0" smtClean="0"/>
              <a:t>()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1"/>
            <a:ext cx="8892480" cy="3394472"/>
          </a:xfrm>
        </p:spPr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i="1" dirty="0" smtClean="0"/>
              <a:t>elements</a:t>
            </a:r>
            <a:r>
              <a:rPr lang="en-US" dirty="0" smtClean="0"/>
              <a:t> = </a:t>
            </a:r>
            <a:r>
              <a:rPr lang="en-US" dirty="0" err="1" smtClean="0"/>
              <a:t>document.getElementsByTagName</a:t>
            </a:r>
            <a:r>
              <a:rPr lang="en-US" dirty="0" smtClean="0"/>
              <a:t>(</a:t>
            </a:r>
            <a:r>
              <a:rPr lang="en-US" i="1" dirty="0" smtClean="0"/>
              <a:t>name</a:t>
            </a:r>
            <a:r>
              <a:rPr lang="en-US" dirty="0" smtClean="0"/>
              <a:t>);</a:t>
            </a:r>
            <a:endParaRPr lang="ru-R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59782"/>
            <a:ext cx="8101018" cy="111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Element.innerHTML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/>
              <a:t>const content = </a:t>
            </a:r>
            <a:r>
              <a:rPr lang="en-US" sz="2800" i="1" dirty="0" err="1" smtClean="0"/>
              <a:t>element.innerHTML</a:t>
            </a:r>
            <a:r>
              <a:rPr lang="en-US" sz="2800" i="1" dirty="0" smtClean="0"/>
              <a:t>;</a:t>
            </a:r>
            <a:endParaRPr lang="ru-RU" sz="2800" i="1" dirty="0" smtClean="0"/>
          </a:p>
          <a:p>
            <a:r>
              <a:rPr lang="ru-RU" sz="2800" dirty="0"/>
              <a:t>Это свойство предоставляет простой способ полностью заменить содержимое элемента. Например, все содержимое элемента </a:t>
            </a:r>
            <a:r>
              <a:rPr lang="ru-RU" sz="2800" dirty="0" err="1"/>
              <a:t>body</a:t>
            </a:r>
            <a:r>
              <a:rPr lang="ru-RU" sz="2800" dirty="0"/>
              <a:t> может быть удалено:</a:t>
            </a:r>
            <a:endParaRPr lang="ru-RU" sz="2800" i="1" dirty="0" smtClean="0"/>
          </a:p>
          <a:p>
            <a:endParaRPr lang="ru-RU" sz="2800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795886"/>
            <a:ext cx="649853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document.createElement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var</a:t>
            </a:r>
            <a:r>
              <a:rPr lang="en-US" sz="2000" dirty="0" smtClean="0"/>
              <a:t> element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</a:t>
            </a:r>
            <a:r>
              <a:rPr lang="en-US" sz="2000" dirty="0" err="1" smtClean="0"/>
              <a:t>tagName</a:t>
            </a:r>
            <a:r>
              <a:rPr lang="en-US" sz="2000" dirty="0" smtClean="0"/>
              <a:t>[, options]);</a:t>
            </a:r>
            <a:endParaRPr lang="ru-RU" sz="2000" dirty="0" smtClean="0"/>
          </a:p>
          <a:p>
            <a:r>
              <a:rPr lang="en-US" sz="2000" dirty="0" smtClean="0"/>
              <a:t>element</a:t>
            </a:r>
            <a:r>
              <a:rPr lang="en-US" sz="2000" dirty="0"/>
              <a:t> — </a:t>
            </a:r>
            <a:r>
              <a:rPr lang="ru-RU" sz="2000" dirty="0" err="1"/>
              <a:t>созданый</a:t>
            </a:r>
            <a:r>
              <a:rPr lang="ru-RU" sz="2000" dirty="0"/>
              <a:t> объект </a:t>
            </a:r>
            <a:r>
              <a:rPr lang="ru-RU" sz="2000" dirty="0">
                <a:hlinkClick r:id="rId2"/>
              </a:rPr>
              <a:t>элемента</a:t>
            </a:r>
            <a:r>
              <a:rPr lang="ru-RU" sz="2000" dirty="0"/>
              <a:t>.</a:t>
            </a:r>
          </a:p>
          <a:p>
            <a:r>
              <a:rPr lang="en-US" sz="2000" dirty="0" err="1"/>
              <a:t>tagName</a:t>
            </a:r>
            <a:r>
              <a:rPr lang="en-US" sz="2000" dirty="0"/>
              <a:t> — </a:t>
            </a:r>
            <a:r>
              <a:rPr lang="ru-RU" sz="2000" dirty="0"/>
              <a:t>строка, указывающая элемент какого типа должен быть создан. </a:t>
            </a:r>
            <a:r>
              <a:rPr lang="en-US" sz="2000" dirty="0" err="1">
                <a:hlinkClick r:id="rId3"/>
              </a:rPr>
              <a:t>nodeName</a:t>
            </a:r>
            <a:r>
              <a:rPr lang="en-US" sz="2000" dirty="0"/>
              <a:t> </a:t>
            </a:r>
            <a:r>
              <a:rPr lang="ru-RU" sz="2000" dirty="0"/>
              <a:t>создается и инициализируется со значением </a:t>
            </a:r>
            <a:r>
              <a:rPr lang="en-US" sz="2000" dirty="0" err="1"/>
              <a:t>tagName</a:t>
            </a:r>
            <a:r>
              <a:rPr lang="en-US" sz="2000" dirty="0"/>
              <a:t>.</a:t>
            </a:r>
          </a:p>
          <a:p>
            <a:endParaRPr lang="ru-RU" sz="20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3435846"/>
            <a:ext cx="691701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Node.appendChild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child = </a:t>
            </a:r>
            <a:r>
              <a:rPr lang="en-US" sz="2400" i="1" dirty="0" err="1" smtClean="0"/>
              <a:t>element</a:t>
            </a:r>
            <a:r>
              <a:rPr lang="en-US" sz="2400" dirty="0" err="1" smtClean="0"/>
              <a:t>.appendChild</a:t>
            </a:r>
            <a:r>
              <a:rPr lang="en-US" sz="2400" dirty="0" smtClean="0"/>
              <a:t>(</a:t>
            </a:r>
            <a:r>
              <a:rPr lang="en-US" sz="2400" i="1" dirty="0" smtClean="0"/>
              <a:t>child</a:t>
            </a:r>
            <a:r>
              <a:rPr lang="en-US" sz="2400" dirty="0" smtClean="0"/>
              <a:t>);</a:t>
            </a:r>
            <a:endParaRPr lang="ru-RU" sz="2400" dirty="0" smtClean="0"/>
          </a:p>
          <a:p>
            <a:r>
              <a:rPr lang="ru-RU" sz="2400" dirty="0" smtClean="0"/>
              <a:t>Добавляет </a:t>
            </a:r>
            <a:r>
              <a:rPr lang="ru-RU" sz="2400" dirty="0"/>
              <a:t>элемент в конец списка дочерних элементов родителя. Если элемент уже существует он удаляется из текущего родителя и вставляется заново.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003798"/>
            <a:ext cx="653348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HTMLElement.style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Используется </a:t>
            </a:r>
            <a:r>
              <a:rPr lang="ru-RU" sz="2800" dirty="0"/>
              <a:t>для получения и установки </a:t>
            </a:r>
            <a:r>
              <a:rPr lang="ru-RU" sz="2800" dirty="0" err="1"/>
              <a:t>инлайновых</a:t>
            </a:r>
            <a:r>
              <a:rPr lang="ru-RU" sz="2800" dirty="0"/>
              <a:t> </a:t>
            </a:r>
            <a:r>
              <a:rPr lang="ru-RU" sz="2800" dirty="0" smtClean="0"/>
              <a:t>стилей </a:t>
            </a:r>
            <a:r>
              <a:rPr lang="en-US" sz="2800" dirty="0" smtClean="0"/>
              <a:t>CSS</a:t>
            </a:r>
            <a:r>
              <a:rPr lang="ru-RU" sz="2800" dirty="0" smtClean="0"/>
              <a:t>.</a:t>
            </a:r>
          </a:p>
          <a:p>
            <a:endParaRPr lang="ru-RU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3718"/>
            <a:ext cx="8741721" cy="137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Element.setAttribute</a:t>
            </a:r>
            <a:r>
              <a:rPr lang="en-US" b="1" dirty="0" smtClean="0"/>
              <a:t>()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Добавляет новый атрибут или изменяет значение существующего атрибута у выбранного элемента.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83718"/>
            <a:ext cx="6199757" cy="203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Element.getAttribute</a:t>
            </a:r>
            <a:r>
              <a:rPr lang="en-US" b="1" dirty="0" smtClean="0"/>
              <a:t>()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 </a:t>
            </a:r>
            <a:r>
              <a:rPr lang="ru-RU" sz="2400" dirty="0" smtClean="0"/>
              <a:t>Возвращает </a:t>
            </a:r>
            <a:r>
              <a:rPr lang="ru-RU" sz="2400" dirty="0"/>
              <a:t>значение указанного атрибута элемента. Если элемент не содержит данный атрибут, могут быть возвращены </a:t>
            </a:r>
            <a:r>
              <a:rPr lang="ru-RU" sz="2400" dirty="0" err="1" smtClean="0"/>
              <a:t>null</a:t>
            </a:r>
            <a:endParaRPr lang="ru-RU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87774"/>
            <a:ext cx="82111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Window.dump</a:t>
            </a:r>
            <a:r>
              <a:rPr lang="en-US" b="1" dirty="0" smtClean="0"/>
              <a:t>()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Выводит сообщение внутри браузера.</a:t>
            </a:r>
            <a:endParaRPr lang="ru-R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851670"/>
            <a:ext cx="514144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Window.OnLoad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Выполнение при загрузке страницы</a:t>
            </a:r>
            <a:endParaRPr lang="ru-RU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11710"/>
            <a:ext cx="5314025" cy="183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Window.scrollTo</a:t>
            </a:r>
            <a:r>
              <a:rPr lang="en-US" b="1" dirty="0" smtClean="0"/>
              <a:t>()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Прокрутка документа до указанных координат.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499742"/>
            <a:ext cx="6000860" cy="226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Окружение: DOM, BOM и </a:t>
            </a:r>
            <a:r>
              <a:rPr lang="ru-RU" b="1" dirty="0" smtClean="0"/>
              <a:t>JS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Сам по себе язык </a:t>
            </a:r>
            <a:r>
              <a:rPr lang="ru-RU" sz="2400" dirty="0" err="1"/>
              <a:t>JavaScript</a:t>
            </a:r>
            <a:r>
              <a:rPr lang="ru-RU" sz="2400" dirty="0"/>
              <a:t> не предусматривает работы с браузером.</a:t>
            </a:r>
          </a:p>
        </p:txBody>
      </p:sp>
      <p:pic>
        <p:nvPicPr>
          <p:cNvPr id="14342" name="Picture 6" descr="https://learn.javascript.ru/article/browser-environment/windowObjec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886291"/>
            <a:ext cx="3744416" cy="3257210"/>
          </a:xfrm>
          <a:prstGeom prst="rect">
            <a:avLst/>
          </a:prstGeom>
          <a:noFill/>
        </p:spPr>
      </p:pic>
      <p:pic>
        <p:nvPicPr>
          <p:cNvPr id="14344" name="Picture 8" descr="http://img1.joyreactor.cc/pics/post/anime-gif-Anime-Risu-wa-dango-o-taberu-1888545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03798"/>
            <a:ext cx="3056036" cy="2530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://img0.joyreactor.cc/pics/post/%D0%B3%D0%B8%D1%84%D0%BA%D0%B8-Anime-Anime-%D0%93%D0%B8%D1%84%D0%BA%D0%B8-451838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41099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139702"/>
            <a:ext cx="8229600" cy="857250"/>
          </a:xfrm>
        </p:spPr>
        <p:txBody>
          <a:bodyPr>
            <a:noAutofit/>
          </a:bodyPr>
          <a:lstStyle/>
          <a:p>
            <a:r>
              <a:rPr lang="en-US" sz="23900" dirty="0" smtClean="0"/>
              <a:t>BOM</a:t>
            </a:r>
            <a:endParaRPr lang="ru-RU" sz="239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8748464" cy="4876006"/>
          </a:xfrm>
        </p:spPr>
        <p:txBody>
          <a:bodyPr>
            <a:normAutofit/>
          </a:bodyPr>
          <a:lstStyle/>
          <a:p>
            <a:r>
              <a:rPr lang="ru-RU" sz="5400" dirty="0" smtClean="0"/>
              <a:t>С  помощью</a:t>
            </a:r>
            <a:r>
              <a:rPr lang="ru-RU" sz="5400" dirty="0"/>
              <a:t> </a:t>
            </a:r>
            <a:r>
              <a:rPr lang="ru-RU" sz="5400" b="1" dirty="0"/>
              <a:t>объектной модели браузера (BOM)</a:t>
            </a:r>
            <a:r>
              <a:rPr lang="ru-RU" sz="5400" dirty="0"/>
              <a:t> Вы можете управлять поведением браузера из </a:t>
            </a:r>
            <a:r>
              <a:rPr lang="ru-RU" sz="5400" dirty="0" err="1"/>
              <a:t>JavaScript</a:t>
            </a:r>
            <a:r>
              <a:rPr lang="ru-RU" sz="5400" dirty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483518"/>
            <a:ext cx="3131840" cy="44644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ОБЪЕКТЫ</a:t>
            </a:r>
            <a:r>
              <a:rPr lang="ru-RU" dirty="0"/>
              <a:t> </a:t>
            </a:r>
            <a:r>
              <a:rPr lang="en-US" b="1" dirty="0" smtClean="0"/>
              <a:t>BOM</a:t>
            </a:r>
            <a:r>
              <a:rPr lang="en-US" dirty="0" smtClean="0"/>
              <a:t>:</a:t>
            </a:r>
            <a:r>
              <a:rPr lang="en-US" dirty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window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navigator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history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location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screen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document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4818" name="AutoShape 2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20" name="AutoShape 4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22" name="AutoShape 6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24" name="AutoShape 8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26" name="AutoShape 10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28" name="AutoShape 12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30" name="AutoShape 14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32" name="AutoShape 16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34" name="AutoShape 18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36" name="AutoShape 20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38" name="AutoShape 22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842" name="AutoShape 26" descr="ÐÐ±ÑÐµÐºÑÐ½Ð°Ñ Ð¼Ð¾Ð´ÐµÐ»Ñ Ð±ÑÐ°ÑÐ·ÐµÑÐ°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43" name="Picture 27" descr="C:\Users\Student\Documents\browser-object-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721" y="987574"/>
            <a:ext cx="6410279" cy="415592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 </a:t>
            </a:r>
            <a:r>
              <a:rPr lang="en-US" dirty="0" smtClean="0"/>
              <a:t>window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err="1" smtClean="0"/>
              <a:t>window</a:t>
            </a:r>
            <a:r>
              <a:rPr lang="ru-RU" sz="2400" dirty="0"/>
              <a:t> – самый главный объект в браузере, который отвечает за одно из окон (вкладок) браузера.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3758"/>
            <a:ext cx="9144000" cy="82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51520" y="2248585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 помощью метода </a:t>
            </a:r>
            <a:r>
              <a:rPr lang="ru-RU" sz="2000" b="1" dirty="0" err="1"/>
              <a:t>alert</a:t>
            </a:r>
            <a:r>
              <a:rPr lang="ru-RU" sz="2000" b="1" dirty="0"/>
              <a:t>()</a:t>
            </a:r>
            <a:r>
              <a:rPr lang="ru-RU" sz="2000" dirty="0"/>
              <a:t> Вы можете вывести окно </a:t>
            </a:r>
            <a:r>
              <a:rPr lang="ru-RU" sz="2000" dirty="0" smtClean="0"/>
              <a:t>оповещения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34358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 помощью метода </a:t>
            </a:r>
            <a:r>
              <a:rPr lang="ru-RU" b="1" dirty="0" err="1"/>
              <a:t>open</a:t>
            </a:r>
            <a:r>
              <a:rPr lang="ru-RU" b="1" dirty="0"/>
              <a:t>()</a:t>
            </a:r>
            <a:r>
              <a:rPr lang="ru-RU" dirty="0"/>
              <a:t> Вы можете открыть новое окно.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283968" y="35078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 помощью метода </a:t>
            </a:r>
            <a:r>
              <a:rPr lang="ru-RU" b="1" dirty="0" err="1"/>
              <a:t>close</a:t>
            </a:r>
            <a:r>
              <a:rPr lang="ru-RU" b="1" dirty="0"/>
              <a:t>()</a:t>
            </a:r>
            <a:r>
              <a:rPr lang="ru-RU" dirty="0"/>
              <a:t> Вы можете закрыть окно.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 </a:t>
            </a:r>
            <a:r>
              <a:rPr lang="en-US" dirty="0" smtClean="0"/>
              <a:t>navigator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1"/>
            <a:ext cx="9144000" cy="3394472"/>
          </a:xfrm>
        </p:spPr>
        <p:txBody>
          <a:bodyPr>
            <a:noAutofit/>
          </a:bodyPr>
          <a:lstStyle/>
          <a:p>
            <a:r>
              <a:rPr lang="ru-RU" sz="2400" dirty="0" err="1"/>
              <a:t>navigator</a:t>
            </a:r>
            <a:r>
              <a:rPr lang="ru-RU" sz="2400" dirty="0"/>
              <a:t> – информационный объект с помощью которого Вы можете получить различные данные, содержащиеся в браузере:</a:t>
            </a:r>
          </a:p>
          <a:p>
            <a:r>
              <a:rPr lang="ru-RU" sz="2400" dirty="0"/>
              <a:t>информацию о самом браузере в виде строки (</a:t>
            </a:r>
            <a:r>
              <a:rPr lang="ru-RU" sz="2400" dirty="0" err="1"/>
              <a:t>User</a:t>
            </a:r>
            <a:r>
              <a:rPr lang="ru-RU" sz="2400" dirty="0"/>
              <a:t> </a:t>
            </a:r>
            <a:r>
              <a:rPr lang="ru-RU" sz="2400" dirty="0" err="1"/>
              <a:t>Agent</a:t>
            </a:r>
            <a:r>
              <a:rPr lang="ru-RU" sz="2400" dirty="0"/>
              <a:t>);</a:t>
            </a:r>
          </a:p>
          <a:p>
            <a:r>
              <a:rPr lang="ru-RU" sz="2400" dirty="0"/>
              <a:t>внутреннее "кодовое" и официальное имя браузера;</a:t>
            </a:r>
          </a:p>
          <a:p>
            <a:r>
              <a:rPr lang="ru-RU" sz="2400" dirty="0"/>
              <a:t>версию и язык браузера;</a:t>
            </a:r>
          </a:p>
          <a:p>
            <a:r>
              <a:rPr lang="ru-RU" sz="2400" dirty="0"/>
              <a:t>информацию о сетевом соединении и местоположении устройства пользователя;</a:t>
            </a:r>
          </a:p>
          <a:p>
            <a:r>
              <a:rPr lang="ru-RU" sz="2400" dirty="0"/>
              <a:t>информацию об операционной системе и многое другое.</a:t>
            </a:r>
          </a:p>
          <a:p>
            <a:endParaRPr lang="ru-RU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 </a:t>
            </a:r>
            <a:r>
              <a:rPr lang="en-US" dirty="0"/>
              <a:t>history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history</a:t>
            </a:r>
            <a:r>
              <a:rPr lang="ru-RU" dirty="0"/>
              <a:t> – объект, который позволяет получить историю переходов пользователя по ссылкам в пределах одного окна (вкладки) браузера. 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 </a:t>
            </a:r>
            <a:r>
              <a:rPr lang="en-US" dirty="0" smtClean="0"/>
              <a:t>location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location</a:t>
            </a:r>
            <a:r>
              <a:rPr lang="ru-RU" dirty="0"/>
              <a:t> – объект, который отвечает за адресную строку браузера. Данный объект содержит свойства и методы, которые позволяют: получить текущий адрес страницы браузера, перейти по указанному URL, перезагрузить страницу и т.п.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 </a:t>
            </a:r>
            <a:r>
              <a:rPr lang="en-US" dirty="0" smtClean="0"/>
              <a:t>screen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screen</a:t>
            </a:r>
            <a:r>
              <a:rPr lang="ru-RU" dirty="0"/>
              <a:t> – объект, который предоставляет информацию об экране пользователя: разрешение экрана, максимальную ширину и высоту, которую может иметь окно браузера, глубина цвета и т.д.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Объект </a:t>
            </a:r>
            <a:r>
              <a:rPr lang="en-US" dirty="0" smtClean="0"/>
              <a:t>document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document</a:t>
            </a:r>
            <a:r>
              <a:rPr lang="ru-RU" dirty="0"/>
              <a:t> – HTML документ, загруженный в окно (вкладку) браузера.</a:t>
            </a:r>
          </a:p>
        </p:txBody>
      </p:sp>
      <p:sp>
        <p:nvSpPr>
          <p:cNvPr id="36870" name="AutoShape 6" descr="https://i.giphy.com/media/ZHSw17VOh4YzC/giphy.webp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7493"/>
            <a:ext cx="8820472" cy="460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06769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Основным инструментом работы и динамических изменений на странице является DOM (</a:t>
            </a:r>
            <a:r>
              <a:rPr lang="ru-RU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Document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Object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ru-RU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Model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 – объектная модель, используемая для XML/HTML-документов.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ttps://media.giphy.com/media/ZHSw17VOh4YzC/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5"/>
            <a:ext cx="9396536" cy="5127625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bg1"/>
                </a:solidFill>
              </a:rPr>
              <a:t>Всио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339502"/>
            <a:ext cx="8604448" cy="4320480"/>
          </a:xfrm>
        </p:spPr>
        <p:txBody>
          <a:bodyPr>
            <a:normAutofit/>
          </a:bodyPr>
          <a:lstStyle/>
          <a:p>
            <a:r>
              <a:rPr lang="ru-RU" dirty="0"/>
              <a:t>DOM – это представление документа в виде дерева объектов, доступное для изменения через </a:t>
            </a:r>
            <a:r>
              <a:rPr lang="ru-RU" dirty="0" err="1"/>
              <a:t>JavaScript</a:t>
            </a:r>
            <a:r>
              <a:rPr lang="ru-RU" dirty="0"/>
              <a:t>.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957568"/>
            <a:ext cx="3886372" cy="318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9702"/>
            <a:ext cx="4593056" cy="300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83518"/>
            <a:ext cx="8229600" cy="857250"/>
          </a:xfrm>
        </p:spPr>
        <p:txBody>
          <a:bodyPr>
            <a:noAutofit/>
          </a:bodyPr>
          <a:lstStyle/>
          <a:p>
            <a:r>
              <a:rPr lang="ru-RU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Автоисправление</a:t>
            </a:r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ru-R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843558"/>
            <a:ext cx="5508104" cy="2163687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При генерации DOM браузер самостоятельно обрабатывает ошибки в документе, закрывает теги и так далее.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474096"/>
            <a:ext cx="2215401" cy="140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8037" y="2092325"/>
            <a:ext cx="3255963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Возможности, которые дает DOM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DOM </a:t>
            </a:r>
            <a:r>
              <a:rPr lang="ru-RU" sz="2400" b="1" dirty="0"/>
              <a:t>нужен для того, чтобы манипулировать страницей – читать информацию из HTML, создавать и изменять элементы</a:t>
            </a:r>
            <a:r>
              <a:rPr lang="ru-RU" sz="2400" b="1" dirty="0" smtClean="0"/>
              <a:t>.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    </a:t>
            </a:r>
            <a:r>
              <a:rPr lang="ru-RU" sz="2400" dirty="0" smtClean="0"/>
              <a:t>Узел</a:t>
            </a:r>
            <a:r>
              <a:rPr lang="ru-RU" sz="2400" dirty="0"/>
              <a:t> </a:t>
            </a:r>
            <a:r>
              <a:rPr lang="en-US" sz="2400" dirty="0" smtClean="0"/>
              <a:t>HTML</a:t>
            </a:r>
            <a:r>
              <a:rPr lang="en-US" sz="2400" dirty="0"/>
              <a:t> </a:t>
            </a:r>
            <a:r>
              <a:rPr lang="ru-RU" sz="2400" dirty="0"/>
              <a:t>можно </a:t>
            </a:r>
            <a:r>
              <a:rPr lang="ru-RU" sz="2400" dirty="0" smtClean="0"/>
              <a:t>получит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</a:t>
            </a:r>
            <a:r>
              <a:rPr lang="ru-RU" sz="2400" dirty="0" smtClean="0"/>
              <a:t> </a:t>
            </a:r>
            <a:r>
              <a:rPr lang="en-US" sz="2400" dirty="0" smtClean="0"/>
              <a:t> </a:t>
            </a:r>
            <a:r>
              <a:rPr lang="ru-RU" sz="2400" dirty="0" smtClean="0"/>
              <a:t>как</a:t>
            </a:r>
            <a:r>
              <a:rPr lang="ru-RU" sz="2400" dirty="0"/>
              <a:t> </a:t>
            </a:r>
            <a:r>
              <a:rPr lang="en-US" sz="2400" dirty="0" err="1" smtClean="0"/>
              <a:t>document.documentElement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BODY</a:t>
            </a:r>
            <a:r>
              <a:rPr lang="en-US" sz="2400" dirty="0"/>
              <a:t> – </a:t>
            </a:r>
            <a:r>
              <a:rPr lang="ru-RU" sz="2400" dirty="0"/>
              <a:t>как </a:t>
            </a:r>
            <a:r>
              <a:rPr lang="en-US" sz="2400" dirty="0" err="1" smtClean="0"/>
              <a:t>document.body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343" y="3703340"/>
            <a:ext cx="4488657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– что выведет </a:t>
            </a:r>
            <a:r>
              <a:rPr lang="en-US" dirty="0" smtClean="0"/>
              <a:t>alert</a:t>
            </a:r>
            <a:r>
              <a:rPr lang="ru-RU" dirty="0" smtClean="0"/>
              <a:t> 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203598"/>
            <a:ext cx="4320902" cy="319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 smtClean="0"/>
              <a:t>Ниже представлен краткий список </a:t>
            </a:r>
            <a:r>
              <a:rPr lang="ru-RU" sz="3200" b="1" dirty="0" err="1" smtClean="0"/>
              <a:t>распространненых</a:t>
            </a:r>
            <a:r>
              <a:rPr lang="ru-RU" sz="3200" b="1" dirty="0" smtClean="0"/>
              <a:t> членов </a:t>
            </a:r>
            <a:r>
              <a:rPr lang="en-US" sz="3200" b="1" dirty="0" smtClean="0"/>
              <a:t>API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200151"/>
            <a:ext cx="8435280" cy="3394472"/>
          </a:xfrm>
        </p:spPr>
        <p:txBody>
          <a:bodyPr numCol="2">
            <a:noAutofit/>
          </a:bodyPr>
          <a:lstStyle/>
          <a:p>
            <a:r>
              <a:rPr lang="en-US" sz="2000" b="1" dirty="0" err="1" smtClean="0">
                <a:hlinkClick r:id="rId2"/>
              </a:rPr>
              <a:t>document.getElementById</a:t>
            </a:r>
            <a:r>
              <a:rPr lang="en-US" sz="2000" b="1" dirty="0" smtClean="0"/>
              <a:t>(id</a:t>
            </a:r>
            <a:r>
              <a:rPr lang="en-US" sz="2000" b="1" dirty="0"/>
              <a:t>)</a:t>
            </a:r>
          </a:p>
          <a:p>
            <a:r>
              <a:rPr lang="en-US" sz="2000" b="1" dirty="0" err="1">
                <a:hlinkClick r:id="rId3"/>
              </a:rPr>
              <a:t>document.getElementsByTagName</a:t>
            </a:r>
            <a:r>
              <a:rPr lang="en-US" sz="2000" b="1" dirty="0"/>
              <a:t>(name)</a:t>
            </a:r>
          </a:p>
          <a:p>
            <a:r>
              <a:rPr lang="en-US" sz="2000" b="1" dirty="0" err="1">
                <a:hlinkClick r:id="rId4"/>
              </a:rPr>
              <a:t>document.createElement</a:t>
            </a:r>
            <a:r>
              <a:rPr lang="en-US" sz="2000" b="1" dirty="0"/>
              <a:t>(name)</a:t>
            </a:r>
          </a:p>
          <a:p>
            <a:r>
              <a:rPr lang="en-US" sz="2000" b="1" dirty="0" err="1"/>
              <a:t>parentNode.</a:t>
            </a:r>
            <a:r>
              <a:rPr lang="en-US" sz="2000" b="1" dirty="0" err="1">
                <a:hlinkClick r:id="rId5"/>
              </a:rPr>
              <a:t>appendChild</a:t>
            </a:r>
            <a:r>
              <a:rPr lang="en-US" sz="2000" b="1" dirty="0"/>
              <a:t>(node)</a:t>
            </a:r>
          </a:p>
          <a:p>
            <a:r>
              <a:rPr lang="en-US" sz="2000" b="1" dirty="0" err="1"/>
              <a:t>element.</a:t>
            </a:r>
            <a:r>
              <a:rPr lang="en-US" sz="2000" b="1" dirty="0" err="1">
                <a:hlinkClick r:id="rId6"/>
              </a:rPr>
              <a:t>innerHTML</a:t>
            </a:r>
            <a:endParaRPr lang="en-US" sz="2000" b="1" dirty="0"/>
          </a:p>
          <a:p>
            <a:r>
              <a:rPr lang="en-US" sz="2000" b="1" dirty="0" err="1"/>
              <a:t>element.</a:t>
            </a:r>
            <a:r>
              <a:rPr lang="en-US" sz="2000" b="1" dirty="0" err="1">
                <a:hlinkClick r:id="rId7"/>
              </a:rPr>
              <a:t>style</a:t>
            </a:r>
            <a:r>
              <a:rPr lang="en-US" sz="2000" b="1" dirty="0" err="1"/>
              <a:t>.left</a:t>
            </a:r>
            <a:endParaRPr lang="en-US" sz="2000" b="1" dirty="0"/>
          </a:p>
          <a:p>
            <a:r>
              <a:rPr lang="en-US" sz="2000" b="1" dirty="0" err="1"/>
              <a:t>element.</a:t>
            </a:r>
            <a:r>
              <a:rPr lang="en-US" sz="2000" b="1" dirty="0" err="1">
                <a:hlinkClick r:id="rId8"/>
              </a:rPr>
              <a:t>setAttribute</a:t>
            </a:r>
            <a:endParaRPr lang="en-US" sz="2000" b="1" dirty="0"/>
          </a:p>
          <a:p>
            <a:r>
              <a:rPr lang="en-US" sz="2000" b="1" dirty="0" err="1" smtClean="0"/>
              <a:t>element.</a:t>
            </a:r>
            <a:r>
              <a:rPr lang="en-US" sz="2000" b="1" dirty="0" err="1" smtClean="0">
                <a:hlinkClick r:id="rId9"/>
              </a:rPr>
              <a:t>getAttribute</a:t>
            </a:r>
            <a:endParaRPr lang="ru-RU" sz="2000" b="1" dirty="0" smtClean="0"/>
          </a:p>
          <a:p>
            <a:r>
              <a:rPr lang="en-US" sz="2000" b="1" dirty="0" err="1" smtClean="0"/>
              <a:t>element.</a:t>
            </a:r>
            <a:r>
              <a:rPr lang="en-US" sz="2000" b="1" dirty="0" err="1" smtClean="0">
                <a:hlinkClick r:id="rId10"/>
              </a:rPr>
              <a:t>addEventListener</a:t>
            </a:r>
            <a:endParaRPr lang="en-US" sz="2000" b="1" dirty="0"/>
          </a:p>
          <a:p>
            <a:r>
              <a:rPr lang="en-US" sz="2000" b="1" dirty="0" err="1">
                <a:hlinkClick r:id="rId11"/>
              </a:rPr>
              <a:t>window.content</a:t>
            </a:r>
            <a:endParaRPr lang="en-US" sz="2000" b="1" dirty="0"/>
          </a:p>
          <a:p>
            <a:r>
              <a:rPr lang="en-US" sz="2000" b="1" dirty="0" err="1">
                <a:hlinkClick r:id="rId12"/>
              </a:rPr>
              <a:t>window.onload</a:t>
            </a:r>
            <a:endParaRPr lang="en-US" sz="2000" b="1" dirty="0"/>
          </a:p>
          <a:p>
            <a:r>
              <a:rPr lang="en-US" sz="2000" b="1" dirty="0" err="1">
                <a:hlinkClick r:id="rId13"/>
              </a:rPr>
              <a:t>window.dump</a:t>
            </a:r>
            <a:endParaRPr lang="en-US" sz="2000" b="1" dirty="0"/>
          </a:p>
          <a:p>
            <a:r>
              <a:rPr lang="en-US" sz="2000" b="1" dirty="0" err="1">
                <a:hlinkClick r:id="rId14"/>
              </a:rPr>
              <a:t>window.scrollTo</a:t>
            </a:r>
            <a:endParaRPr lang="en-US" sz="2000" b="1" dirty="0"/>
          </a:p>
          <a:p>
            <a:endParaRPr lang="ru-RU" sz="2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document.getElementById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6707088" cy="151561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element = </a:t>
            </a:r>
            <a:r>
              <a:rPr lang="en-US" sz="2800" dirty="0" err="1" smtClean="0"/>
              <a:t>document.getElementById</a:t>
            </a:r>
            <a:r>
              <a:rPr lang="en-US" sz="2800" dirty="0" smtClean="0"/>
              <a:t>(id);</a:t>
            </a:r>
            <a:endParaRPr lang="ru-RU" sz="2800" dirty="0" smtClean="0"/>
          </a:p>
          <a:p>
            <a:pPr algn="just"/>
            <a:r>
              <a:rPr lang="ru-RU" sz="2800" dirty="0"/>
              <a:t>Возвращает ссылку на элемент по его идентификатору (</a:t>
            </a:r>
            <a:r>
              <a:rPr lang="ru-RU" sz="2800" dirty="0">
                <a:hlinkClick r:id="rId3" tooltip="en-US/docs/DOM/element.id"/>
              </a:rPr>
              <a:t>ID</a:t>
            </a:r>
            <a:r>
              <a:rPr lang="ru-RU" sz="2800" dirty="0"/>
              <a:t>)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2205242"/>
            <a:ext cx="3707904" cy="293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279</Words>
  <Application>Microsoft Office PowerPoint</Application>
  <PresentationFormat>Экран (16:9)</PresentationFormat>
  <Paragraphs>86</Paragraphs>
  <Slides>30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Слайд 1</vt:lpstr>
      <vt:lpstr>Окружение: DOM, BOM и JS</vt:lpstr>
      <vt:lpstr>Основным инструментом работы и динамических изменений на странице является DOM (Document Object Model) – объектная модель, используемая для XML/HTML-документов.</vt:lpstr>
      <vt:lpstr>Слайд 4</vt:lpstr>
      <vt:lpstr>Автоисправление </vt:lpstr>
      <vt:lpstr>Возможности, которые дает DOM</vt:lpstr>
      <vt:lpstr>Задача – что выведет alert ?</vt:lpstr>
      <vt:lpstr>Ниже представлен краткий список распространненых членов API</vt:lpstr>
      <vt:lpstr>document.getElementById</vt:lpstr>
      <vt:lpstr>Document.getElementsByTagName()</vt:lpstr>
      <vt:lpstr>Element.innerHTML</vt:lpstr>
      <vt:lpstr>document.createElement</vt:lpstr>
      <vt:lpstr>Node.appendChild</vt:lpstr>
      <vt:lpstr>HTMLElement.style</vt:lpstr>
      <vt:lpstr>Element.setAttribute()</vt:lpstr>
      <vt:lpstr>Element.getAttribute()</vt:lpstr>
      <vt:lpstr>Window.dump()</vt:lpstr>
      <vt:lpstr>Window.OnLoad</vt:lpstr>
      <vt:lpstr>Window.scrollTo()</vt:lpstr>
      <vt:lpstr>BOM</vt:lpstr>
      <vt:lpstr>Слайд 21</vt:lpstr>
      <vt:lpstr>Слайд 22</vt:lpstr>
      <vt:lpstr>Объект window</vt:lpstr>
      <vt:lpstr>Объект navigator</vt:lpstr>
      <vt:lpstr>Объект history</vt:lpstr>
      <vt:lpstr>Объект location</vt:lpstr>
      <vt:lpstr>Объект screen</vt:lpstr>
      <vt:lpstr>Объект document</vt:lpstr>
      <vt:lpstr>Слайд 29</vt:lpstr>
      <vt:lpstr>Слайд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Student</dc:creator>
  <cp:lastModifiedBy>Student</cp:lastModifiedBy>
  <cp:revision>13</cp:revision>
  <dcterms:created xsi:type="dcterms:W3CDTF">2018-11-01T05:02:02Z</dcterms:created>
  <dcterms:modified xsi:type="dcterms:W3CDTF">2018-11-01T06:18:01Z</dcterms:modified>
</cp:coreProperties>
</file>